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5E94F7-D13C-47D6-96E7-B25BA50EE81C}" type="datetimeFigureOut">
              <a:rPr lang="sk-SK" smtClean="0"/>
              <a:t>14. 2. 2017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AC9F01-8C7A-4676-831A-F08E8547A13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Chránené rastliny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Vladimíra Klebercova 1.B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latin typeface="Calligraphic 421 AT" panose="02000505060000020003" pitchFamily="2" charset="0"/>
              </a:rPr>
              <a:t> Na Slovensku rastie v alpínskom a v subalpínskom stupni najmä v Nízkych, Západných a Belianskych Tatrách, vo Veľkej a Malej Fatre a v Slovenskom raji</a:t>
            </a:r>
            <a:r>
              <a:rPr lang="sk-SK" sz="1800" dirty="0" smtClean="0">
                <a:latin typeface="Calligraphic 421 AT" panose="02000505060000020003" pitchFamily="2" charset="0"/>
              </a:rPr>
              <a:t>.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 Dokáže prekonať i obdobia extrémneho sucha, pretože jeho silné ochlpenie, najmä na spodnej strane listov, výrazne obmedzuje vyparovanie vody</a:t>
            </a:r>
            <a:r>
              <a:rPr lang="sk-SK" sz="1800" dirty="0" smtClean="0">
                <a:latin typeface="Calligraphic 421 AT" panose="02000505060000020003" pitchFamily="2" charset="0"/>
              </a:rPr>
              <a:t>.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Plesnivec alpínsky je súčasťou Červeného zoznamu ohrozených druhov cievnatých rastlín, patrí do kategórie zraniteľných</a:t>
            </a:r>
            <a:r>
              <a:rPr lang="sk-SK" sz="1800" dirty="0" smtClean="0">
                <a:latin typeface="Calligraphic 421 AT" panose="02000505060000020003" pitchFamily="2" charset="0"/>
              </a:rPr>
              <a:t>. </a:t>
            </a:r>
            <a:endParaRPr lang="sk-SK" sz="1800" dirty="0">
              <a:latin typeface="Calligraphic 421 AT" panose="02000505060000020003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Plesnivec alpínsky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746795" cy="20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09000"/>
            <a:ext cx="2447380" cy="173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99592" y="2252316"/>
            <a:ext cx="7745505" cy="3877815"/>
          </a:xfrm>
        </p:spPr>
        <p:txBody>
          <a:bodyPr>
            <a:normAutofit/>
          </a:bodyPr>
          <a:lstStyle/>
          <a:p>
            <a:r>
              <a:rPr lang="sk-SK" sz="1800" dirty="0">
                <a:latin typeface="Calligraphic 421 AT" panose="02000505060000020003" pitchFamily="2" charset="0"/>
              </a:rPr>
              <a:t>Majú úzke, páskovité, tmavozelené listy. Kvety majú malé, jemné, zvončekovitého tvaru, so zelenou </a:t>
            </a:r>
            <a:r>
              <a:rPr lang="sk-SK" sz="1800" dirty="0" smtClean="0">
                <a:latin typeface="Calligraphic 421 AT" panose="02000505060000020003" pitchFamily="2" charset="0"/>
              </a:rPr>
              <a:t>bodkou </a:t>
            </a:r>
            <a:r>
              <a:rPr lang="sk-SK" sz="1800" dirty="0">
                <a:latin typeface="Calligraphic 421 AT" panose="02000505060000020003" pitchFamily="2" charset="0"/>
              </a:rPr>
              <a:t>na konci každého okvetného lístku. Majú jemnú vôňu a kvitnú dlhší čas. </a:t>
            </a:r>
            <a:r>
              <a:rPr lang="sk-SK" sz="1800" dirty="0" smtClean="0">
                <a:latin typeface="Calligraphic 421 AT" panose="02000505060000020003" pitchFamily="2" charset="0"/>
              </a:rPr>
              <a:t>Bleduľa </a:t>
            </a:r>
            <a:r>
              <a:rPr lang="sk-SK" sz="1800" dirty="0">
                <a:latin typeface="Calligraphic 421 AT" panose="02000505060000020003" pitchFamily="2" charset="0"/>
              </a:rPr>
              <a:t>jarná zvyčajne dorastá od výšky </a:t>
            </a:r>
            <a:r>
              <a:rPr lang="sk-SK" sz="1800" dirty="0" smtClean="0">
                <a:latin typeface="Calligraphic 421 AT" panose="02000505060000020003" pitchFamily="2" charset="0"/>
              </a:rPr>
              <a:t>15-20cm.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. Dlhé suché obdobia sú pre ňu </a:t>
            </a:r>
            <a:r>
              <a:rPr lang="sk-SK" sz="1800" dirty="0" smtClean="0">
                <a:latin typeface="Calligraphic 421 AT" panose="02000505060000020003" pitchFamily="2" charset="0"/>
              </a:rPr>
              <a:t>nežiaduce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Okrem toho, že je značne odolná voči chladu, darí sa jej aj na vlhkých až podmočených </a:t>
            </a:r>
            <a:r>
              <a:rPr lang="sk-SK" sz="1800" dirty="0" smtClean="0">
                <a:latin typeface="Calligraphic 421 AT" panose="02000505060000020003" pitchFamily="2" charset="0"/>
              </a:rPr>
              <a:t>pôdach  </a:t>
            </a:r>
            <a:endParaRPr lang="sk-SK" sz="1800" dirty="0">
              <a:latin typeface="Calligraphic 421 AT" panose="02000505060000020003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Bleduľa </a:t>
            </a:r>
            <a:r>
              <a:rPr lang="sk-SK" dirty="0"/>
              <a:t>jarná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86" y="4149080"/>
            <a:ext cx="2952328" cy="247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44999"/>
            <a:ext cx="2952328" cy="22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latin typeface="Calligraphic 421 AT" panose="02000505060000020003" pitchFamily="2" charset="0"/>
              </a:rPr>
              <a:t>Rastlina býva 10–20 cm </a:t>
            </a:r>
            <a:r>
              <a:rPr lang="sk-SK" sz="1800" dirty="0" smtClean="0">
                <a:latin typeface="Calligraphic 421 AT" panose="02000505060000020003" pitchFamily="2" charset="0"/>
              </a:rPr>
              <a:t>vysoká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Je však zriedkavý a treba ho chrániť pred nerozvážnym počínaním návštevníkov prírody, najmä </a:t>
            </a:r>
            <a:r>
              <a:rPr lang="sk-SK" sz="1800" dirty="0" smtClean="0">
                <a:latin typeface="Calligraphic 421 AT" panose="02000505060000020003" pitchFamily="2" charset="0"/>
              </a:rPr>
              <a:t>záhradkárov.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Rastie na plytkých pôdach skalnatých strání teplých oblastí, kde vytvára nízke trsy až kolónie, pôsobivé najmä v čase kvitnutia</a:t>
            </a:r>
            <a:r>
              <a:rPr lang="sk-SK" sz="1800" dirty="0" smtClean="0">
                <a:latin typeface="Calligraphic 421 AT" panose="02000505060000020003" pitchFamily="2" charset="0"/>
              </a:rPr>
              <a:t>.</a:t>
            </a:r>
          </a:p>
          <a:p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Kosatec nízky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52769"/>
            <a:ext cx="3456384" cy="27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856737" cy="214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 Ktorá rastlina  ma kvety do zvončekového tvaru na konci so zelenou bodkou ?</a:t>
            </a:r>
          </a:p>
          <a:p>
            <a:r>
              <a:rPr lang="sk-SK" dirty="0" smtClean="0"/>
              <a:t>2.Ktorý kvet je chlpatý ?</a:t>
            </a:r>
          </a:p>
          <a:p>
            <a:r>
              <a:rPr lang="sk-SK" dirty="0" smtClean="0"/>
              <a:t>3.Ktorá kvetina má červenkasté listy s tmavými bodkami ?</a:t>
            </a:r>
          </a:p>
          <a:p>
            <a:r>
              <a:rPr lang="sk-SK" dirty="0" smtClean="0"/>
              <a:t>4.Ktorá rastlina vie prekonať obdobie veľkého sucha ?</a:t>
            </a:r>
          </a:p>
          <a:p>
            <a:r>
              <a:rPr lang="sk-SK" dirty="0" smtClean="0"/>
              <a:t>Ktorá kvetina ma liečivé účinky ?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Kvíz </a:t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39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latin typeface="Calligraphic 421 AT" panose="02000505060000020003" pitchFamily="2" charset="0"/>
              </a:rPr>
              <a:t>Na Slovensku máme 2915 druhov chránených </a:t>
            </a:r>
            <a:r>
              <a:rPr lang="sk-SK" sz="2000" dirty="0" smtClean="0">
                <a:latin typeface="Calligraphic 421 AT" panose="02000505060000020003" pitchFamily="2" charset="0"/>
              </a:rPr>
              <a:t>rastlín</a:t>
            </a:r>
            <a:endParaRPr lang="sk-SK" sz="2000" dirty="0">
              <a:latin typeface="Calligraphic 421 AT" panose="02000505060000020003" pitchFamily="2" charset="0"/>
            </a:endParaRPr>
          </a:p>
          <a:p>
            <a:r>
              <a:rPr lang="sk-SK" sz="2000" dirty="0" smtClean="0">
                <a:latin typeface="Calligraphic 421 AT" panose="02000505060000020003" pitchFamily="2" charset="0"/>
              </a:rPr>
              <a:t>Ohrozené</a:t>
            </a:r>
            <a:r>
              <a:rPr lang="sk-SK" sz="2000" dirty="0">
                <a:latin typeface="Calligraphic 421 AT" panose="02000505060000020003" pitchFamily="2" charset="0"/>
              </a:rPr>
              <a:t>, zriedkavé, vzácne alebo inak významné druhy rastlín a živočíchov môže Ministerstvo životného prostredia Slovenskej republiky ustanoviť za </a:t>
            </a:r>
            <a:r>
              <a:rPr lang="sk-SK" sz="2000" dirty="0" smtClean="0">
                <a:latin typeface="Calligraphic 421 AT" panose="02000505060000020003" pitchFamily="2" charset="0"/>
              </a:rPr>
              <a:t>chránené .  </a:t>
            </a:r>
            <a:endParaRPr lang="sk-SK" sz="2000" dirty="0">
              <a:latin typeface="Calligraphic 421 AT" panose="02000505060000020003" pitchFamily="2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671142" cy="267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latin typeface="Calligraphic 421 AT" panose="02000505060000020003" pitchFamily="2" charset="0"/>
              </a:rPr>
              <a:t>Rastie v tienistých, prevažne listnatých (bukových) lesoch s trávami a </a:t>
            </a:r>
            <a:r>
              <a:rPr lang="sk-SK" sz="1800" dirty="0" smtClean="0">
                <a:latin typeface="Calligraphic 421 AT" panose="02000505060000020003" pitchFamily="2" charset="0"/>
              </a:rPr>
              <a:t>bylinami .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 V SR sa vyskytuje od Bielych Karpát po Bukovské </a:t>
            </a:r>
            <a:r>
              <a:rPr lang="sk-SK" sz="1800" dirty="0" smtClean="0">
                <a:latin typeface="Calligraphic 421 AT" panose="02000505060000020003" pitchFamily="2" charset="0"/>
              </a:rPr>
              <a:t>vrchy.</a:t>
            </a:r>
          </a:p>
          <a:p>
            <a:r>
              <a:rPr lang="sk-SK" sz="1800" dirty="0" smtClean="0">
                <a:latin typeface="Calligraphic 421 AT" panose="02000505060000020003" pitchFamily="2" charset="0"/>
              </a:rPr>
              <a:t> Je 13-50 </a:t>
            </a:r>
            <a:r>
              <a:rPr lang="sk-SK" sz="1800" dirty="0">
                <a:latin typeface="Calligraphic 421 AT" panose="02000505060000020003" pitchFamily="2" charset="0"/>
              </a:rPr>
              <a:t>cm vysoká trváca orchidea , majú 5 cm dlhé hnedočervené okvetné </a:t>
            </a:r>
            <a:r>
              <a:rPr lang="sk-SK" sz="1800" dirty="0" smtClean="0">
                <a:latin typeface="Calligraphic 421 AT" panose="02000505060000020003" pitchFamily="2" charset="0"/>
              </a:rPr>
              <a:t>lístky  .</a:t>
            </a:r>
          </a:p>
          <a:p>
            <a:r>
              <a:rPr lang="sk-SK" sz="1800" dirty="0" smtClean="0">
                <a:latin typeface="Calligraphic 421 AT" panose="02000505060000020003" pitchFamily="2" charset="0"/>
              </a:rPr>
              <a:t>Zámena </a:t>
            </a:r>
            <a:r>
              <a:rPr lang="sk-SK" sz="1800" dirty="0">
                <a:latin typeface="Calligraphic 421 AT" panose="02000505060000020003" pitchFamily="2" charset="0"/>
              </a:rPr>
              <a:t>s iným druhom </a:t>
            </a:r>
            <a:r>
              <a:rPr lang="sk-SK" sz="1800" dirty="0" smtClean="0">
                <a:latin typeface="Calligraphic 421 AT" panose="02000505060000020003" pitchFamily="2" charset="0"/>
              </a:rPr>
              <a:t>vylúčená .</a:t>
            </a:r>
            <a:endParaRPr lang="sk-SK" sz="1800" dirty="0">
              <a:latin typeface="Calligraphic 421 AT" panose="02000505060000020003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Črievičník papučkový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37740"/>
            <a:ext cx="2901702" cy="290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3096344" cy="24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7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>
            <a:normAutofit/>
          </a:bodyPr>
          <a:lstStyle/>
          <a:p>
            <a:r>
              <a:rPr lang="sk-SK" sz="1800" dirty="0">
                <a:latin typeface="Calligraphic 421 AT" panose="02000505060000020003" pitchFamily="2" charset="0"/>
              </a:rPr>
              <a:t>Poniklec je vytrvalá bylina vysoká 5 až 30 cm s nápadne fialovými zvončekovými </a:t>
            </a:r>
            <a:r>
              <a:rPr lang="sk-SK" sz="1800" dirty="0" smtClean="0">
                <a:latin typeface="Calligraphic 421 AT" panose="02000505060000020003" pitchFamily="2" charset="0"/>
              </a:rPr>
              <a:t>kvietkami 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Najvýraznejším znakom, podľa ktorého poniklec vždy spoľahlivo spoznáme, je </a:t>
            </a:r>
            <a:r>
              <a:rPr lang="sk-SK" sz="1800" dirty="0" smtClean="0">
                <a:latin typeface="Calligraphic 421 AT" panose="02000505060000020003" pitchFamily="2" charset="0"/>
              </a:rPr>
              <a:t>ochlpenie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Rastie na slnečných stepných lúkach, skalnatých </a:t>
            </a:r>
            <a:r>
              <a:rPr lang="sk-SK" sz="1800" dirty="0" smtClean="0">
                <a:latin typeface="Calligraphic 421 AT" panose="02000505060000020003" pitchFamily="2" charset="0"/>
              </a:rPr>
              <a:t>stráňach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Poniklec patrí vo voľnej prírode medzi silne ohrozené druhy a je teda prísne chránený. V záhradníckych predajniach je však možné kúpiť predpestované sadenice alebo semienka</a:t>
            </a:r>
            <a:r>
              <a:rPr lang="sk-SK" sz="1800" dirty="0" smtClean="0">
                <a:latin typeface="Calligraphic 421 AT" panose="02000505060000020003" pitchFamily="2" charset="0"/>
              </a:rPr>
              <a:t>. </a:t>
            </a:r>
            <a:endParaRPr lang="sk-SK" sz="1800" dirty="0">
              <a:latin typeface="Calligraphic 421 AT" panose="02000505060000020003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Poniklec veľkokvetý 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04" y="4543013"/>
            <a:ext cx="3043444" cy="228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95981"/>
            <a:ext cx="3168352" cy="224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latin typeface="Calligraphic 421 AT" panose="02000505060000020003" pitchFamily="2" charset="0"/>
              </a:rPr>
              <a:t>Celá rastlina dosahuje výšku asi 20 - 60 </a:t>
            </a:r>
            <a:r>
              <a:rPr lang="sk-SK" sz="1800" dirty="0" smtClean="0">
                <a:latin typeface="Calligraphic 421 AT" panose="02000505060000020003" pitchFamily="2" charset="0"/>
              </a:rPr>
              <a:t>cm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Poznávacím znakom sú veľké žlté kvety, na ktorých sa nachádzajú fialové </a:t>
            </a:r>
            <a:r>
              <a:rPr lang="sk-SK" sz="1800" dirty="0" smtClean="0">
                <a:latin typeface="Calligraphic 421 AT" panose="02000505060000020003" pitchFamily="2" charset="0"/>
              </a:rPr>
              <a:t>bodky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Liečivé účinky Horca bodkovaného sú pomerne známe - extrakt z hrubého podzemku sa využíva ako súčasť liečivých čajov a žalúdočných likérov</a:t>
            </a:r>
            <a:r>
              <a:rPr lang="sk-SK" sz="1800" dirty="0" smtClean="0">
                <a:latin typeface="Calligraphic 421 AT" panose="02000505060000020003" pitchFamily="2" charset="0"/>
              </a:rPr>
              <a:t>. </a:t>
            </a:r>
          </a:p>
          <a:p>
            <a:r>
              <a:rPr lang="sk-SK" sz="1800" dirty="0" smtClean="0">
                <a:latin typeface="Calligraphic 421 AT" panose="02000505060000020003" pitchFamily="2" charset="0"/>
              </a:rPr>
              <a:t>Vyskytuje sa vo Vysokých Tatrách , ale aj v Nízkych Tatrách 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Horec bodkovaný 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72990"/>
            <a:ext cx="2930649" cy="220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8" y="4345340"/>
            <a:ext cx="3276401" cy="245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Calligraphic 421 AT" panose="02000505060000020003" pitchFamily="2" charset="0"/>
              </a:rPr>
              <a:t>Je alpínska bylina pôvodom z Európy</a:t>
            </a:r>
            <a:r>
              <a:rPr lang="pl-PL" sz="1800" dirty="0" smtClean="0">
                <a:latin typeface="Calligraphic 421 AT" panose="02000505060000020003" pitchFamily="2" charset="0"/>
              </a:rPr>
              <a:t>.</a:t>
            </a:r>
            <a:endParaRPr lang="sk-SK" sz="1800" dirty="0">
              <a:latin typeface="Calligraphic 421 AT" panose="02000505060000020003" pitchFamily="2" charset="0"/>
            </a:endParaRPr>
          </a:p>
          <a:p>
            <a:r>
              <a:rPr lang="sk-SK" sz="1800" dirty="0">
                <a:latin typeface="Calligraphic 421 AT" panose="02000505060000020003" pitchFamily="2" charset="0"/>
              </a:rPr>
              <a:t> Tento veľký a hlboký kvet sa skladá zo zeleného kalicha a modrej koruny v tvare zvončeka</a:t>
            </a:r>
            <a:r>
              <a:rPr lang="sk-SK" sz="1800" dirty="0" smtClean="0">
                <a:latin typeface="Calligraphic 421 AT" panose="02000505060000020003" pitchFamily="2" charset="0"/>
              </a:rPr>
              <a:t>.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Na Slovensku rasti v Malej a Veľkej Fatre, </a:t>
            </a:r>
            <a:r>
              <a:rPr lang="sk-SK" sz="1800" dirty="0" smtClean="0">
                <a:latin typeface="Calligraphic 421 AT" panose="02000505060000020003" pitchFamily="2" charset="0"/>
              </a:rPr>
              <a:t>Chočských vrchoch a iných. </a:t>
            </a:r>
          </a:p>
          <a:p>
            <a:r>
              <a:rPr lang="sk-SK" sz="1800" dirty="0" smtClean="0">
                <a:latin typeface="Calligraphic 421 AT" panose="02000505060000020003" pitchFamily="2" charset="0"/>
              </a:rPr>
              <a:t>Na Slovensku je chránená.      </a:t>
            </a:r>
            <a:endParaRPr lang="sk-SK" sz="1800" dirty="0">
              <a:latin typeface="Calligraphic 421 AT" panose="02000505060000020003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Horec clusiov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6465"/>
            <a:ext cx="3096344" cy="231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latin typeface="Calligraphic 421 AT" panose="02000505060000020003" pitchFamily="2" charset="0"/>
              </a:rPr>
              <a:t>Rastie na vlhkých až slatinných lúkach a lužných palúkach od nížin až po horský vegetačný </a:t>
            </a:r>
            <a:r>
              <a:rPr lang="sk-SK" sz="1800" dirty="0" smtClean="0">
                <a:latin typeface="Calligraphic 421 AT" panose="02000505060000020003" pitchFamily="2" charset="0"/>
              </a:rPr>
              <a:t>stupeň</a:t>
            </a:r>
          </a:p>
          <a:p>
            <a:r>
              <a:rPr lang="pl-PL" sz="1800" dirty="0">
                <a:latin typeface="Calligraphic 421 AT" panose="02000505060000020003" pitchFamily="2" charset="0"/>
              </a:rPr>
              <a:t>30-60 cm vysoká trváca </a:t>
            </a:r>
            <a:r>
              <a:rPr lang="pl-PL" sz="1800" dirty="0" smtClean="0">
                <a:latin typeface="Calligraphic 421 AT" panose="02000505060000020003" pitchFamily="2" charset="0"/>
              </a:rPr>
              <a:t>bylina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 súkvetie riedke a jednostranné (nesie 3-7 kvetov), kvety súmerné, červeno fialové </a:t>
            </a:r>
            <a:r>
              <a:rPr lang="sk-SK" sz="1800" dirty="0" smtClean="0">
                <a:latin typeface="Calligraphic 421 AT" panose="02000505060000020003" pitchFamily="2" charset="0"/>
              </a:rPr>
              <a:t>okvetie </a:t>
            </a:r>
          </a:p>
          <a:p>
            <a:r>
              <a:rPr lang="sk-SK" sz="1800" dirty="0" smtClean="0">
                <a:latin typeface="Calligraphic 421 AT" panose="02000505060000020003" pitchFamily="2" charset="0"/>
              </a:rPr>
              <a:t>Je to veľmi ohrozený druh  </a:t>
            </a:r>
            <a:endParaRPr lang="sk-SK" sz="1800" dirty="0">
              <a:latin typeface="Calligraphic 421 AT" panose="02000505060000020003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Mečík močiarny 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449604" cy="25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5957"/>
            <a:ext cx="3549774" cy="20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 </a:t>
            </a:r>
            <a:r>
              <a:rPr lang="sk-SK" sz="1800" dirty="0">
                <a:latin typeface="Calligraphic 421 AT" panose="02000505060000020003" pitchFamily="2" charset="0"/>
              </a:rPr>
              <a:t>Rosičky sú viacročné a môžu sa dožívať aj viac ako 50 rokov.</a:t>
            </a:r>
            <a:endParaRPr lang="sk-SK" sz="1800" dirty="0" smtClean="0">
              <a:latin typeface="Calligraphic 421 AT" panose="02000505060000020003" pitchFamily="2" charset="0"/>
            </a:endParaRPr>
          </a:p>
          <a:p>
            <a:r>
              <a:rPr lang="sk-SK" sz="1800" dirty="0">
                <a:latin typeface="Calligraphic 421 AT" panose="02000505060000020003" pitchFamily="2" charset="0"/>
              </a:rPr>
              <a:t>Na Slovensku je jej zber zakázaný, rastlina patrí medzi zraniteľné druhy a je zákonom chránená. V Česku ide o silno chránený </a:t>
            </a:r>
            <a:r>
              <a:rPr lang="sk-SK" sz="1800" dirty="0" smtClean="0">
                <a:latin typeface="Calligraphic 421 AT" panose="02000505060000020003" pitchFamily="2" charset="0"/>
              </a:rPr>
              <a:t>druh.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Živí sa hmyzom, ktorý priťahuje svojou jasne červenou farbou a lepkavými kvapkami obsahujúcimi sladkú </a:t>
            </a:r>
            <a:r>
              <a:rPr lang="sk-SK" sz="1800" dirty="0" smtClean="0">
                <a:latin typeface="Calligraphic 421 AT" panose="02000505060000020003" pitchFamily="2" charset="0"/>
              </a:rPr>
              <a:t>látku. </a:t>
            </a:r>
          </a:p>
          <a:p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Rosnička okrúhlolistá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746190" cy="24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4323"/>
            <a:ext cx="2981151" cy="20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>
                <a:latin typeface="Calligraphic 421 AT" panose="02000505060000020003" pitchFamily="2" charset="0"/>
              </a:rPr>
              <a:t>Rastie </a:t>
            </a:r>
            <a:r>
              <a:rPr lang="sk-SK" sz="1800" dirty="0">
                <a:latin typeface="Calligraphic 421 AT" panose="02000505060000020003" pitchFamily="2" charset="0"/>
              </a:rPr>
              <a:t>v listnatých, zmiešaných i ihličnatých lesoch, na krovinatých </a:t>
            </a:r>
            <a:r>
              <a:rPr lang="sk-SK" sz="1800" dirty="0" smtClean="0">
                <a:latin typeface="Calligraphic 421 AT" panose="02000505060000020003" pitchFamily="2" charset="0"/>
              </a:rPr>
              <a:t>stráňach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trváca bylina vysoká </a:t>
            </a:r>
            <a:r>
              <a:rPr lang="sk-SK" sz="1800" dirty="0" smtClean="0">
                <a:latin typeface="Calligraphic 421 AT" panose="02000505060000020003" pitchFamily="2" charset="0"/>
              </a:rPr>
              <a:t>30-100 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okvetné lístky sú podlhovasté, tuhé, oblúkovito naspäť vyhnuté, červenkastofialové s tmavými škvrnami, tyčinky siahajú skoro do 3/4 okvetných lístkov</a:t>
            </a:r>
            <a:r>
              <a:rPr lang="sk-SK" sz="1800" dirty="0" smtClean="0">
                <a:latin typeface="Calligraphic 421 AT" panose="02000505060000020003" pitchFamily="2" charset="0"/>
              </a:rPr>
              <a:t>, </a:t>
            </a:r>
          </a:p>
          <a:p>
            <a:r>
              <a:rPr lang="sk-SK" sz="1800" dirty="0">
                <a:latin typeface="Calligraphic 421 AT" panose="02000505060000020003" pitchFamily="2" charset="0"/>
              </a:rPr>
              <a:t>V SR sa vyskytuje roztrúsene, najmä v stredných a vyšších </a:t>
            </a:r>
            <a:r>
              <a:rPr lang="sk-SK" sz="1800" dirty="0" smtClean="0">
                <a:latin typeface="Calligraphic 421 AT" panose="02000505060000020003" pitchFamily="2" charset="0"/>
              </a:rPr>
              <a:t>polohách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0161" y="1027706"/>
            <a:ext cx="7756263" cy="576064"/>
          </a:xfrm>
        </p:spPr>
        <p:txBody>
          <a:bodyPr/>
          <a:lstStyle/>
          <a:p>
            <a:r>
              <a:rPr lang="sk-SK" dirty="0" smtClean="0"/>
              <a:t>Ľalia zlatohlavá 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441848" cy="22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Výsledok vyhľadávania obrázkov pre dopyt lalia zlatohl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437112"/>
            <a:ext cx="28803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</TotalTime>
  <Words>638</Words>
  <Application>Microsoft Office PowerPoint</Application>
  <PresentationFormat>Prezentácia na obrazovke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Viazaná kniha</vt:lpstr>
      <vt:lpstr>Chránené rastliny </vt:lpstr>
      <vt:lpstr>Prezentácia programu PowerPoint</vt:lpstr>
      <vt:lpstr>Črievičník papučkový </vt:lpstr>
      <vt:lpstr>Poniklec veľkokvetý </vt:lpstr>
      <vt:lpstr>Horec bodkovaný </vt:lpstr>
      <vt:lpstr>Horec clusiov</vt:lpstr>
      <vt:lpstr>Mečík močiarny </vt:lpstr>
      <vt:lpstr>Rosnička okrúhlolistá</vt:lpstr>
      <vt:lpstr>Ľalia zlatohlavá </vt:lpstr>
      <vt:lpstr>Plesnivec alpínsky</vt:lpstr>
      <vt:lpstr>Bleduľa jarná</vt:lpstr>
      <vt:lpstr>Kosatec nízky</vt:lpstr>
      <vt:lpstr>Kvíz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Chránené rastliny</dc:title>
  <dc:creator>1K</dc:creator>
  <cp:lastModifiedBy>1K</cp:lastModifiedBy>
  <cp:revision>10</cp:revision>
  <dcterms:created xsi:type="dcterms:W3CDTF">2017-02-07T11:49:37Z</dcterms:created>
  <dcterms:modified xsi:type="dcterms:W3CDTF">2017-02-14T12:20:15Z</dcterms:modified>
</cp:coreProperties>
</file>